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txBox="1"/>
          <p:nvPr>
            <p:ph type="title"/>
          </p:nvPr>
        </p:nvSpPr>
        <p:spPr>
          <a:xfrm>
            <a:off x="685800" y="1597819"/>
            <a:ext cx="7772400" cy="1102520"/>
          </a:xfrm>
          <a:prstGeom prst="rect">
            <a:avLst/>
          </a:prstGeom>
        </p:spPr>
        <p:txBody>
          <a:bodyPr/>
          <a:lstStyle/>
          <a:p>
            <a:pPr/>
            <a:r>
              <a:t>Texto del título</a:t>
            </a:r>
          </a:p>
        </p:txBody>
      </p:sp>
      <p:sp>
        <p:nvSpPr>
          <p:cNvPr id="12" name="Nivel de texto 1…"/>
          <p:cNvSpPr txBox="1"/>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0" name="Texto del título"/>
          <p:cNvSpPr txBox="1"/>
          <p:nvPr>
            <p:ph type="title"/>
          </p:nvPr>
        </p:nvSpPr>
        <p:spPr>
          <a:prstGeom prst="rect">
            <a:avLst/>
          </a:prstGeom>
        </p:spPr>
        <p:txBody>
          <a:bodyPr/>
          <a:lstStyle/>
          <a:p>
            <a:pPr/>
            <a:r>
              <a:t>Texto del título</a:t>
            </a:r>
          </a:p>
        </p:txBody>
      </p:sp>
      <p:sp>
        <p:nvSpPr>
          <p:cNvPr id="21"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29" name="Texto del título"/>
          <p:cNvSpPr txBox="1"/>
          <p:nvPr>
            <p:ph type="title"/>
          </p:nvPr>
        </p:nvSpPr>
        <p:spPr>
          <a:xfrm>
            <a:off x="722312" y="3305176"/>
            <a:ext cx="7772401" cy="1021557"/>
          </a:xfrm>
          <a:prstGeom prst="rect">
            <a:avLst/>
          </a:prstGeom>
        </p:spPr>
        <p:txBody>
          <a:bodyPr anchor="t"/>
          <a:lstStyle>
            <a:lvl1pPr algn="l">
              <a:defRPr b="1" cap="all" sz="4000"/>
            </a:lvl1pPr>
          </a:lstStyle>
          <a:p>
            <a:pPr/>
            <a:r>
              <a:t>Texto del título</a:t>
            </a:r>
          </a:p>
        </p:txBody>
      </p:sp>
      <p:sp>
        <p:nvSpPr>
          <p:cNvPr id="30" name="Nivel de texto 1…"/>
          <p:cNvSpPr txBox="1"/>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 name="Texto del título"/>
          <p:cNvSpPr txBox="1"/>
          <p:nvPr>
            <p:ph type="title"/>
          </p:nvPr>
        </p:nvSpPr>
        <p:spPr>
          <a:prstGeom prst="rect">
            <a:avLst/>
          </a:prstGeom>
        </p:spPr>
        <p:txBody>
          <a:bodyPr/>
          <a:lstStyle/>
          <a:p>
            <a:pPr/>
            <a:r>
              <a:t>Texto del título</a:t>
            </a:r>
          </a:p>
        </p:txBody>
      </p:sp>
      <p:sp>
        <p:nvSpPr>
          <p:cNvPr id="39" name="Nivel de texto 1…"/>
          <p:cNvSpPr txBox="1"/>
          <p:nvPr>
            <p:ph type="body" sz="half" idx="1"/>
          </p:nvPr>
        </p:nvSpPr>
        <p:spPr>
          <a:xfrm>
            <a:off x="457200" y="900112"/>
            <a:ext cx="4038600" cy="2545558"/>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exto del título"/>
          <p:cNvSpPr txBox="1"/>
          <p:nvPr>
            <p:ph type="title"/>
          </p:nvPr>
        </p:nvSpPr>
        <p:spPr>
          <a:prstGeom prst="rect">
            <a:avLst/>
          </a:prstGeom>
        </p:spPr>
        <p:txBody>
          <a:bodyPr/>
          <a:lstStyle/>
          <a:p>
            <a:pPr/>
            <a:r>
              <a:t>Texto del título</a:t>
            </a:r>
          </a:p>
        </p:txBody>
      </p:sp>
      <p:sp>
        <p:nvSpPr>
          <p:cNvPr id="48" name="Nivel de texto 1…"/>
          <p:cNvSpPr txBox="1"/>
          <p:nvPr>
            <p:ph type="body" sz="quarter" idx="1"/>
          </p:nvPr>
        </p:nvSpPr>
        <p:spPr>
          <a:xfrm>
            <a:off x="457200" y="1151334"/>
            <a:ext cx="4040188" cy="47982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4 Marcador de texto"/>
          <p:cNvSpPr/>
          <p:nvPr>
            <p:ph type="body" sz="quarter" idx="21"/>
          </p:nvPr>
        </p:nvSpPr>
        <p:spPr>
          <a:xfrm>
            <a:off x="4645026" y="1151334"/>
            <a:ext cx="4041776" cy="479823"/>
          </a:xfrm>
          <a:prstGeom prst="rect">
            <a:avLst/>
          </a:prstGeom>
        </p:spPr>
        <p:txBody>
          <a:bodyPr anchor="b"/>
          <a:lstStyle/>
          <a:p>
            <a:pPr marL="0" indent="0">
              <a:spcBef>
                <a:spcPts val="500"/>
              </a:spcBef>
              <a:buSzTx/>
              <a:buFontTx/>
              <a:buNone/>
              <a:defRPr b="1" sz="2400"/>
            </a:pPr>
          </a:p>
        </p:txBody>
      </p:sp>
      <p:sp>
        <p:nvSpPr>
          <p:cNvPr id="5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ólo el título">
    <p:spTree>
      <p:nvGrpSpPr>
        <p:cNvPr id="1" name=""/>
        <p:cNvGrpSpPr/>
        <p:nvPr/>
      </p:nvGrpSpPr>
      <p:grpSpPr>
        <a:xfrm>
          <a:off x="0" y="0"/>
          <a:ext cx="0" cy="0"/>
          <a:chOff x="0" y="0"/>
          <a:chExt cx="0" cy="0"/>
        </a:xfrm>
      </p:grpSpPr>
      <p:sp>
        <p:nvSpPr>
          <p:cNvPr id="57" name="Texto del título"/>
          <p:cNvSpPr txBox="1"/>
          <p:nvPr>
            <p:ph type="title"/>
          </p:nvPr>
        </p:nvSpPr>
        <p:spPr>
          <a:prstGeom prst="rect">
            <a:avLst/>
          </a:prstGeom>
        </p:spPr>
        <p:txBody>
          <a:bodyPr/>
          <a:lstStyle/>
          <a:p>
            <a:pPr/>
            <a:r>
              <a:t>Texto del título</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Texto del título"/>
          <p:cNvSpPr txBox="1"/>
          <p:nvPr>
            <p:ph type="title"/>
          </p:nvPr>
        </p:nvSpPr>
        <p:spPr>
          <a:xfrm>
            <a:off x="457201" y="204786"/>
            <a:ext cx="3008314" cy="871539"/>
          </a:xfrm>
          <a:prstGeom prst="rect">
            <a:avLst/>
          </a:prstGeom>
        </p:spPr>
        <p:txBody>
          <a:bodyPr anchor="b"/>
          <a:lstStyle>
            <a:lvl1pPr algn="l">
              <a:defRPr b="1" sz="2000"/>
            </a:lvl1pPr>
          </a:lstStyle>
          <a:p>
            <a:pPr/>
            <a:r>
              <a:t>Texto del título</a:t>
            </a:r>
          </a:p>
        </p:txBody>
      </p:sp>
      <p:sp>
        <p:nvSpPr>
          <p:cNvPr id="73" name="Nivel de texto 1…"/>
          <p:cNvSpPr txBox="1"/>
          <p:nvPr>
            <p:ph type="body" idx="1"/>
          </p:nvPr>
        </p:nvSpPr>
        <p:spPr>
          <a:xfrm>
            <a:off x="3575050" y="204788"/>
            <a:ext cx="5111750" cy="4389836"/>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4" name="3 Marcador de texto"/>
          <p:cNvSpPr/>
          <p:nvPr>
            <p:ph type="body" sz="half" idx="21"/>
          </p:nvPr>
        </p:nvSpPr>
        <p:spPr>
          <a:xfrm>
            <a:off x="457200" y="1076326"/>
            <a:ext cx="3008315" cy="3518297"/>
          </a:xfrm>
          <a:prstGeom prst="rect">
            <a:avLst/>
          </a:prstGeom>
        </p:spPr>
        <p:txBody>
          <a:bodyPr/>
          <a:lstStyle/>
          <a:p>
            <a:pPr marL="0" indent="0">
              <a:spcBef>
                <a:spcPts val="300"/>
              </a:spcBef>
              <a:buSzTx/>
              <a:buFontTx/>
              <a:buNone/>
              <a:defRPr sz="1400"/>
            </a:pPr>
          </a:p>
        </p:txBody>
      </p:sp>
      <p:sp>
        <p:nvSpPr>
          <p:cNvPr id="7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2" name="Texto del título"/>
          <p:cNvSpPr txBox="1"/>
          <p:nvPr>
            <p:ph type="title"/>
          </p:nvPr>
        </p:nvSpPr>
        <p:spPr>
          <a:xfrm>
            <a:off x="1792288" y="3600450"/>
            <a:ext cx="5486401" cy="425054"/>
          </a:xfrm>
          <a:prstGeom prst="rect">
            <a:avLst/>
          </a:prstGeom>
        </p:spPr>
        <p:txBody>
          <a:bodyPr anchor="b"/>
          <a:lstStyle>
            <a:lvl1pPr algn="l">
              <a:defRPr b="1" sz="2000"/>
            </a:lvl1pPr>
          </a:lstStyle>
          <a:p>
            <a:pPr/>
            <a:r>
              <a:t>Texto del título</a:t>
            </a:r>
          </a:p>
        </p:txBody>
      </p:sp>
      <p:sp>
        <p:nvSpPr>
          <p:cNvPr id="83" name="2 Marcador de posición de imagen"/>
          <p:cNvSpPr/>
          <p:nvPr>
            <p:ph type="pic" sz="half" idx="21"/>
          </p:nvPr>
        </p:nvSpPr>
        <p:spPr>
          <a:xfrm>
            <a:off x="1792288" y="459581"/>
            <a:ext cx="5486401" cy="3086101"/>
          </a:xfrm>
          <a:prstGeom prst="rect">
            <a:avLst/>
          </a:prstGeom>
        </p:spPr>
        <p:txBody>
          <a:bodyPr lIns="91439" rIns="91439">
            <a:noAutofit/>
          </a:bodyPr>
          <a:lstStyle/>
          <a:p>
            <a:pPr/>
          </a:p>
        </p:txBody>
      </p:sp>
      <p:sp>
        <p:nvSpPr>
          <p:cNvPr id="84" name="Nivel de texto 1…"/>
          <p:cNvSpPr txBox="1"/>
          <p:nvPr>
            <p:ph type="body" sz="quarter" idx="1"/>
          </p:nvPr>
        </p:nvSpPr>
        <p:spPr>
          <a:xfrm>
            <a:off x="1792288" y="4025503"/>
            <a:ext cx="5486401" cy="603648"/>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el título"/>
          <p:cNvSpPr txBox="1"/>
          <p:nvPr>
            <p:ph type="title"/>
          </p:nvPr>
        </p:nvSpPr>
        <p:spPr>
          <a:xfrm>
            <a:off x="457200" y="205978"/>
            <a:ext cx="8229600" cy="8572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txBox="1"/>
          <p:nvPr>
            <p:ph type="body" idx="1"/>
          </p:nvPr>
        </p:nvSpPr>
        <p:spPr>
          <a:xfrm>
            <a:off x="457200" y="1200150"/>
            <a:ext cx="8229600" cy="33944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8428176" y="4780032"/>
            <a:ext cx="258624" cy="248306"/>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94" name="NUESTRA EXPERIENCIA EN 34 PACIENTES CON CON DRENAJE…"/>
          <p:cNvSpPr txBox="1"/>
          <p:nvPr/>
        </p:nvSpPr>
        <p:spPr>
          <a:xfrm>
            <a:off x="40027" y="258906"/>
            <a:ext cx="9289373" cy="956473"/>
          </a:xfrm>
          <a:prstGeom prst="rect">
            <a:avLst/>
          </a:prstGeom>
          <a:gradFill>
            <a:gsLst>
              <a:gs pos="0">
                <a:srgbClr val="2A869F"/>
              </a:gs>
              <a:gs pos="80000">
                <a:srgbClr val="37B1D1"/>
              </a:gs>
              <a:gs pos="100000">
                <a:srgbClr val="34B3D5"/>
              </a:gs>
            </a:gsLst>
            <a:lin ang="16200000"/>
          </a:gradFill>
          <a:ln>
            <a:solidFill>
              <a:srgbClr val="46AAC4"/>
            </a:solidFill>
          </a:ln>
          <a:effectLst>
            <a:outerShdw sx="100000" sy="100000" kx="0" ky="0" algn="b" rotWithShape="0" blurRad="38100" dist="23000" dir="5400000">
              <a:srgbClr val="000000">
                <a:alpha val="35000"/>
              </a:srgbClr>
            </a:outerShdw>
          </a:effectLst>
          <a:extLst>
            <a:ext uri="{C572A759-6A51-4108-AA02-DFA0A04FC94B}">
              <ma14:wrappingTextBoxFlag xmlns:ma14="http://schemas.microsoft.com/office/mac/drawingml/2011/main" val="1"/>
            </a:ext>
          </a:extLst>
        </p:spPr>
        <p:txBody>
          <a:bodyPr lIns="45719" rIns="45719">
            <a:spAutoFit/>
          </a:bodyPr>
          <a:lstStyle/>
          <a:p>
            <a:pPr algn="ctr">
              <a:defRPr sz="1500">
                <a:solidFill>
                  <a:srgbClr val="FFFFFF"/>
                </a:solidFill>
                <a:latin typeface="Times New Roman"/>
                <a:ea typeface="Times New Roman"/>
                <a:cs typeface="Times New Roman"/>
                <a:sym typeface="Times New Roman"/>
              </a:defRPr>
            </a:pPr>
            <a:r>
              <a:t>NUESTRA EXPERIENCIA EN 34 PACIENTES CON CON DRENAJE </a:t>
            </a:r>
          </a:p>
          <a:p>
            <a:pPr algn="ctr">
              <a:defRPr sz="1500">
                <a:solidFill>
                  <a:srgbClr val="FFFFFF"/>
                </a:solidFill>
                <a:latin typeface="Times New Roman"/>
                <a:ea typeface="Times New Roman"/>
                <a:cs typeface="Times New Roman"/>
                <a:sym typeface="Times New Roman"/>
              </a:defRPr>
            </a:pPr>
            <a:r>
              <a:t>PLEURAL TUNELIZADO (DPT)</a:t>
            </a:r>
          </a:p>
          <a:p>
            <a:pPr algn="ctr">
              <a:defRPr sz="1500">
                <a:solidFill>
                  <a:srgbClr val="FFFFFF"/>
                </a:solidFill>
                <a:latin typeface="Times New Roman"/>
                <a:ea typeface="Times New Roman"/>
                <a:cs typeface="Times New Roman"/>
                <a:sym typeface="Times New Roman"/>
              </a:defRPr>
            </a:pPr>
            <a:r>
              <a:t>G.Bentabol Ramos, J. Fontoba Díaz, E.Salcedo Lobera</a:t>
            </a:r>
          </a:p>
          <a:p>
            <a:pPr algn="ctr">
              <a:defRPr sz="1500">
                <a:solidFill>
                  <a:srgbClr val="FFFFFF"/>
                </a:solidFill>
                <a:latin typeface="Times New Roman"/>
                <a:ea typeface="Times New Roman"/>
                <a:cs typeface="Times New Roman"/>
                <a:sym typeface="Times New Roman"/>
              </a:defRPr>
            </a:pPr>
            <a:r>
              <a:t>UGC E. Respiratorias. H.Regional Universitario de Málaga</a:t>
            </a:r>
          </a:p>
        </p:txBody>
      </p:sp>
      <p:sp>
        <p:nvSpPr>
          <p:cNvPr id="95" name="Rectángulo"/>
          <p:cNvSpPr/>
          <p:nvPr/>
        </p:nvSpPr>
        <p:spPr>
          <a:xfrm>
            <a:off x="5275708" y="1471215"/>
            <a:ext cx="3731420" cy="2917578"/>
          </a:xfrm>
          <a:prstGeom prst="rect">
            <a:avLst/>
          </a:prstGeom>
          <a:solidFill>
            <a:schemeClr val="accent5">
              <a:lumOff val="23235"/>
            </a:schemeClr>
          </a:solidFill>
          <a:ln w="25400">
            <a:solidFill>
              <a:schemeClr val="accent1"/>
            </a:solidFill>
          </a:ln>
          <a:effectLst>
            <a:outerShdw sx="100000" sy="100000" kx="0" ky="0" algn="b" rotWithShape="0" blurRad="38100" dist="23000" dir="5400000">
              <a:srgbClr val="000000">
                <a:alpha val="35000"/>
              </a:srgbClr>
            </a:outerShdw>
          </a:effectLst>
        </p:spPr>
        <p:txBody>
          <a:bodyPr lIns="45719" rIns="45719" anchor="ctr"/>
          <a:lstStyle/>
          <a:p>
            <a:pPr/>
          </a:p>
        </p:txBody>
      </p:sp>
      <p:sp>
        <p:nvSpPr>
          <p:cNvPr id="96" name="MATERIAL Y MÉTODO…"/>
          <p:cNvSpPr txBox="1"/>
          <p:nvPr/>
        </p:nvSpPr>
        <p:spPr>
          <a:xfrm>
            <a:off x="5393060" y="1592406"/>
            <a:ext cx="3496717" cy="252282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49580">
              <a:defRPr sz="1300">
                <a:uFill>
                  <a:solidFill>
                    <a:srgbClr val="000000"/>
                  </a:solidFill>
                </a:uFill>
                <a:latin typeface="Times New Roman"/>
                <a:ea typeface="Times New Roman"/>
                <a:cs typeface="Times New Roman"/>
                <a:sym typeface="Times New Roman"/>
              </a:defRPr>
            </a:pPr>
            <a:r>
              <a:t>MATERIAL Y M</a:t>
            </a:r>
            <a:r>
              <a:t>É</a:t>
            </a:r>
            <a:r>
              <a:t>TODO</a:t>
            </a:r>
          </a:p>
          <a:p>
            <a:pPr algn="just" defTabSz="449580">
              <a:defRPr sz="1300">
                <a:uFill>
                  <a:solidFill>
                    <a:srgbClr val="000000"/>
                  </a:solidFill>
                </a:uFill>
                <a:latin typeface="Times New Roman"/>
                <a:ea typeface="Times New Roman"/>
                <a:cs typeface="Times New Roman"/>
                <a:sym typeface="Times New Roman"/>
              </a:defRPr>
            </a:pPr>
          </a:p>
          <a:p>
            <a:pPr algn="just" defTabSz="449580">
              <a:defRPr sz="1300">
                <a:uFill>
                  <a:solidFill>
                    <a:srgbClr val="000000"/>
                  </a:solidFill>
                </a:uFill>
                <a:latin typeface="Times New Roman"/>
                <a:ea typeface="Times New Roman"/>
                <a:cs typeface="Times New Roman"/>
                <a:sym typeface="Times New Roman"/>
              </a:defRPr>
            </a:pPr>
            <a:r>
              <a:t>Se trata de un estudio descriptivo y retrospectivo de 34 pacientes que fueron derivados a la unidad de T</a:t>
            </a:r>
            <a:r>
              <a:t>é</a:t>
            </a:r>
            <a:r>
              <a:t>cnicas Broncopleurales para ser sometidos a un drenaje pleural tunelizado con cat</a:t>
            </a:r>
            <a:r>
              <a:t>é</a:t>
            </a:r>
            <a:r>
              <a:t>ter tunelizado </a:t>
            </a:r>
            <a:r>
              <a:rPr>
                <a:solidFill>
                  <a:srgbClr val="2E2E2E"/>
                </a:solidFill>
                <a:uFill>
                  <a:solidFill>
                    <a:srgbClr val="2E2E2E"/>
                  </a:solidFill>
                </a:uFill>
              </a:rPr>
              <a:t>(PleurX</a:t>
            </a:r>
            <a:r>
              <a:rPr>
                <a:solidFill>
                  <a:srgbClr val="2E2E2E"/>
                </a:solidFill>
                <a:uFill>
                  <a:solidFill>
                    <a:srgbClr val="2E2E2E"/>
                  </a:solidFill>
                </a:uFill>
              </a:rPr>
              <a:t>®</a:t>
            </a:r>
            <a:r>
              <a:rPr>
                <a:solidFill>
                  <a:srgbClr val="2E2E2E"/>
                </a:solidFill>
                <a:uFill>
                  <a:solidFill>
                    <a:srgbClr val="2E2E2E"/>
                  </a:solidFill>
                </a:uFill>
              </a:rPr>
              <a:t>, Denver Biomedical)</a:t>
            </a:r>
            <a:r>
              <a:t> desde el a</a:t>
            </a:r>
            <a:r>
              <a:t>ñ</a:t>
            </a:r>
            <a:r>
              <a:t>o 2016 hasta 2020. Se recogieron datos demogr</a:t>
            </a:r>
            <a:r>
              <a:t>á</a:t>
            </a:r>
            <a:r>
              <a:t>ficas, cl</a:t>
            </a:r>
            <a:r>
              <a:t>í</a:t>
            </a:r>
            <a:r>
              <a:t>nicos, servicio solicitante, caracter</a:t>
            </a:r>
            <a:r>
              <a:t>í</a:t>
            </a:r>
            <a:r>
              <a:t>sticas del l</a:t>
            </a:r>
            <a:r>
              <a:t>í</a:t>
            </a:r>
            <a:r>
              <a:t>quido pleural, supervivencia y</a:t>
            </a:r>
            <a:r>
              <a:t>  </a:t>
            </a:r>
            <a:r>
              <a:t>complicaciones asociadas.</a:t>
            </a:r>
            <a:r>
              <a:t> </a:t>
            </a:r>
          </a:p>
        </p:txBody>
      </p:sp>
      <p:sp>
        <p:nvSpPr>
          <p:cNvPr id="97" name="Rectángulo"/>
          <p:cNvSpPr/>
          <p:nvPr/>
        </p:nvSpPr>
        <p:spPr>
          <a:xfrm>
            <a:off x="266700" y="1492249"/>
            <a:ext cx="4407101" cy="3130738"/>
          </a:xfrm>
          <a:prstGeom prst="rect">
            <a:avLst/>
          </a:prstGeom>
          <a:solidFill>
            <a:schemeClr val="accent5">
              <a:lumOff val="23235"/>
            </a:schemeClr>
          </a:solidFill>
          <a:ln w="25400">
            <a:solidFill>
              <a:schemeClr val="accent1"/>
            </a:solidFill>
          </a:ln>
          <a:effectLst>
            <a:outerShdw sx="100000" sy="100000" kx="0" ky="0" algn="b" rotWithShape="0" blurRad="38100" dist="23000" dir="5400000">
              <a:srgbClr val="000000">
                <a:alpha val="35000"/>
              </a:srgbClr>
            </a:outerShdw>
          </a:effectLst>
        </p:spPr>
        <p:txBody>
          <a:bodyPr lIns="45719" rIns="45719" anchor="ctr"/>
          <a:lstStyle/>
          <a:p>
            <a:pPr/>
          </a:p>
        </p:txBody>
      </p:sp>
      <p:sp>
        <p:nvSpPr>
          <p:cNvPr id="98" name="INTRODUCCIÓN.…"/>
          <p:cNvSpPr txBox="1"/>
          <p:nvPr/>
        </p:nvSpPr>
        <p:spPr>
          <a:xfrm>
            <a:off x="344315" y="1592406"/>
            <a:ext cx="4251871" cy="2929227"/>
          </a:xfrm>
          <a:prstGeom prst="rect">
            <a:avLst/>
          </a:prstGeom>
          <a:solidFill>
            <a:schemeClr val="accent5">
              <a:lumOff val="23235"/>
            </a:schemeClr>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49580">
              <a:defRPr sz="1300">
                <a:uFill>
                  <a:solidFill>
                    <a:srgbClr val="000000"/>
                  </a:solidFill>
                </a:uFill>
                <a:latin typeface="Times New Roman"/>
                <a:ea typeface="Times New Roman"/>
                <a:cs typeface="Times New Roman"/>
                <a:sym typeface="Times New Roman"/>
              </a:defRPr>
            </a:pPr>
            <a:r>
              <a:t>INTRODUCCI</a:t>
            </a:r>
            <a:r>
              <a:t>Ó</a:t>
            </a:r>
            <a:r>
              <a:t>N.</a:t>
            </a:r>
          </a:p>
          <a:p>
            <a:pPr algn="just" defTabSz="449580">
              <a:defRPr sz="1300">
                <a:uFill>
                  <a:solidFill>
                    <a:srgbClr val="000000"/>
                  </a:solidFill>
                </a:uFill>
                <a:latin typeface="Times New Roman"/>
                <a:ea typeface="Times New Roman"/>
                <a:cs typeface="Times New Roman"/>
                <a:sym typeface="Times New Roman"/>
              </a:defRPr>
            </a:pPr>
          </a:p>
          <a:p>
            <a:pPr algn="just" defTabSz="449580">
              <a:defRPr sz="1300">
                <a:uFill>
                  <a:solidFill>
                    <a:srgbClr val="000000"/>
                  </a:solidFill>
                </a:uFill>
                <a:latin typeface="Times New Roman"/>
                <a:ea typeface="Times New Roman"/>
                <a:cs typeface="Times New Roman"/>
                <a:sym typeface="Times New Roman"/>
              </a:defRPr>
            </a:pPr>
            <a:r>
              <a:t>El derrame pleural recidivante provoca una disnea que empeora la calidad de vida de los pacientes, en ocasiones fracasan los distintos tratamientos tanto médicos como quirúrgicos por lo que la aparición del DPT, a trav</a:t>
            </a:r>
            <a:r>
              <a:t>é</a:t>
            </a:r>
            <a:r>
              <a:t>s de la implantaci</a:t>
            </a:r>
            <a:r>
              <a:t>ó</a:t>
            </a:r>
            <a:r>
              <a:t>n de cat</a:t>
            </a:r>
            <a:r>
              <a:t>é</a:t>
            </a:r>
            <a:r>
              <a:t>teres pleurales con tunelizaci</a:t>
            </a:r>
            <a:r>
              <a:t>ó</a:t>
            </a:r>
            <a:r>
              <a:t>n subcut</a:t>
            </a:r>
            <a:r>
              <a:t>á</a:t>
            </a:r>
            <a:r>
              <a:t>nea, ha provocado una mejoría del control de síntomas y calidad de vida de estos pacientes. </a:t>
            </a:r>
          </a:p>
          <a:p>
            <a:pPr algn="just" defTabSz="449580">
              <a:defRPr sz="1300">
                <a:uFill>
                  <a:solidFill>
                    <a:srgbClr val="000000"/>
                  </a:solidFill>
                </a:uFill>
                <a:latin typeface="Times New Roman"/>
                <a:ea typeface="Times New Roman"/>
                <a:cs typeface="Times New Roman"/>
                <a:sym typeface="Times New Roman"/>
              </a:defRPr>
            </a:pPr>
          </a:p>
          <a:p>
            <a:pPr algn="just" defTabSz="449580">
              <a:defRPr sz="1300">
                <a:uFill>
                  <a:solidFill>
                    <a:srgbClr val="000000"/>
                  </a:solidFill>
                </a:uFill>
                <a:latin typeface="Times New Roman"/>
                <a:ea typeface="Times New Roman"/>
                <a:cs typeface="Times New Roman"/>
                <a:sym typeface="Times New Roman"/>
              </a:defRPr>
            </a:pPr>
            <a:r>
              <a:t>Nuestro objetivo es conocer las caracter</a:t>
            </a:r>
            <a:r>
              <a:t>í</a:t>
            </a:r>
            <a:r>
              <a:t>sticas y la evoluci</a:t>
            </a:r>
            <a:r>
              <a:t>ó</a:t>
            </a:r>
            <a:r>
              <a:t>n de los pacientes con derrame pleural maligno tras la realizaci</a:t>
            </a:r>
            <a:r>
              <a:t>ó</a:t>
            </a:r>
            <a:r>
              <a:t>n de esta t</a:t>
            </a:r>
            <a:r>
              <a:t>é</a:t>
            </a:r>
            <a:r>
              <a:t>cnica.</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aphicFrame>
        <p:nvGraphicFramePr>
          <p:cNvPr id="100" name="Tabla"/>
          <p:cNvGraphicFramePr/>
          <p:nvPr/>
        </p:nvGraphicFramePr>
        <p:xfrm>
          <a:off x="2679700" y="731697"/>
          <a:ext cx="2769931" cy="2599431"/>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1378615"/>
                <a:gridCol w="1378615"/>
              </a:tblGrid>
              <a:tr h="450967">
                <a:tc>
                  <a:txBody>
                    <a:bodyPr/>
                    <a:lstStyle/>
                    <a:p>
                      <a:pPr algn="l">
                        <a:defRPr b="0" sz="1800">
                          <a:solidFill>
                            <a:srgbClr val="000000"/>
                          </a:solidFill>
                        </a:defRPr>
                      </a:pPr>
                      <a:r>
                        <a:rPr b="1" sz="1500">
                          <a:solidFill>
                            <a:srgbClr val="FFFFFF"/>
                          </a:solidFill>
                          <a:latin typeface="Arial"/>
                          <a:ea typeface="Arial"/>
                          <a:cs typeface="Arial"/>
                          <a:sym typeface="Arial"/>
                        </a:rPr>
                        <a:t>Características LP</a:t>
                      </a:r>
                    </a:p>
                  </a:txBody>
                  <a:tcPr marL="0" marR="0" marT="0" marB="0" anchor="t" anchorCtr="0" horzOverflow="overflow"/>
                </a:tc>
                <a:tc>
                  <a:txBody>
                    <a:bodyPr/>
                    <a:lstStyle/>
                    <a:p>
                      <a:pPr algn="l">
                        <a:defRPr sz="1500">
                          <a:latin typeface="Arial"/>
                          <a:ea typeface="Arial"/>
                          <a:cs typeface="Arial"/>
                          <a:sym typeface="Arial"/>
                        </a:defRPr>
                      </a:pPr>
                    </a:p>
                  </a:txBody>
                  <a:tcPr marL="0" marR="0" marT="0" marB="0" anchor="t" anchorCtr="0" horzOverflow="overflow"/>
                </a:tc>
              </a:tr>
              <a:tr h="394427">
                <a:tc>
                  <a:txBody>
                    <a:bodyPr/>
                    <a:lstStyle/>
                    <a:p>
                      <a:pPr algn="l" defTabSz="457200">
                        <a:defRPr b="0" sz="1800">
                          <a:solidFill>
                            <a:srgbClr val="000000"/>
                          </a:solidFill>
                        </a:defRPr>
                      </a:pPr>
                      <a:r>
                        <a:rPr sz="1333"/>
                        <a:t>Anaranjado espeso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a:t>
                      </a:r>
                    </a:p>
                  </a:txBody>
                  <a:tcPr marL="0" marR="0" marT="0" marB="0" anchor="t" anchorCtr="0" horzOverflow="overflow"/>
                </a:tc>
              </a:tr>
              <a:tr h="381727">
                <a:tc>
                  <a:txBody>
                    <a:bodyPr/>
                    <a:lstStyle/>
                    <a:p>
                      <a:pPr algn="l" defTabSz="457200">
                        <a:defRPr b="0" sz="1800">
                          <a:solidFill>
                            <a:srgbClr val="000000"/>
                          </a:solidFill>
                        </a:defRPr>
                      </a:pPr>
                      <a:r>
                        <a:rPr sz="1333"/>
                        <a:t>Amarillo semitransparente</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14</a:t>
                      </a:r>
                    </a:p>
                  </a:txBody>
                  <a:tcPr marL="0" marR="0" marT="0" marB="0" anchor="t" anchorCtr="0" horzOverflow="overflow"/>
                </a:tc>
              </a:tr>
              <a:tr h="228862">
                <a:tc>
                  <a:txBody>
                    <a:bodyPr/>
                    <a:lstStyle/>
                    <a:p>
                      <a:pPr algn="l" defTabSz="457200">
                        <a:defRPr b="0" sz="1800">
                          <a:solidFill>
                            <a:srgbClr val="000000"/>
                          </a:solidFill>
                        </a:defRPr>
                      </a:pPr>
                      <a:r>
                        <a:rPr sz="1333"/>
                        <a:t>Amarillo turbio: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a:t>
                      </a:r>
                    </a:p>
                  </a:txBody>
                  <a:tcPr marL="0" marR="0" marT="0" marB="0" anchor="t" anchorCtr="0" horzOverflow="overflow"/>
                </a:tc>
              </a:tr>
              <a:tr h="228862">
                <a:tc>
                  <a:txBody>
                    <a:bodyPr/>
                    <a:lstStyle/>
                    <a:p>
                      <a:pPr algn="l" defTabSz="457200">
                        <a:defRPr b="0" sz="1800">
                          <a:solidFill>
                            <a:srgbClr val="000000"/>
                          </a:solidFill>
                        </a:defRPr>
                      </a:pPr>
                      <a:r>
                        <a:rPr sz="1333"/>
                        <a:t>Serohemático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10</a:t>
                      </a:r>
                    </a:p>
                  </a:txBody>
                  <a:tcPr marL="0" marR="0" marT="0" marB="0" anchor="t" anchorCtr="0" horzOverflow="overflow"/>
                </a:tc>
              </a:tr>
              <a:tr h="228862">
                <a:tc>
                  <a:txBody>
                    <a:bodyPr/>
                    <a:lstStyle/>
                    <a:p>
                      <a:pPr algn="l" defTabSz="457200">
                        <a:defRPr b="0" sz="1800">
                          <a:solidFill>
                            <a:srgbClr val="000000"/>
                          </a:solidFill>
                        </a:defRPr>
                      </a:pPr>
                      <a:r>
                        <a:rPr sz="1333"/>
                        <a:t>Anaranjado claro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3</a:t>
                      </a:r>
                    </a:p>
                  </a:txBody>
                  <a:tcPr marL="0" marR="0" marT="0" marB="0" anchor="t" anchorCtr="0" horzOverflow="overflow"/>
                </a:tc>
              </a:tr>
              <a:tr h="228862">
                <a:tc>
                  <a:txBody>
                    <a:bodyPr/>
                    <a:lstStyle/>
                    <a:p>
                      <a:pPr algn="l" defTabSz="457200">
                        <a:defRPr b="0" sz="1800">
                          <a:solidFill>
                            <a:srgbClr val="000000"/>
                          </a:solidFill>
                        </a:defRPr>
                      </a:pPr>
                      <a:r>
                        <a:rPr sz="1333"/>
                        <a:t>Transparente:</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a:t>
                      </a:r>
                    </a:p>
                  </a:txBody>
                  <a:tcPr marL="0" marR="0" marT="0" marB="0" anchor="t" anchorCtr="0" horzOverflow="overflow"/>
                </a:tc>
              </a:tr>
              <a:tr h="228862">
                <a:tc>
                  <a:txBody>
                    <a:bodyPr/>
                    <a:lstStyle/>
                    <a:p>
                      <a:pPr algn="l" defTabSz="457200">
                        <a:defRPr b="0" sz="1800">
                          <a:solidFill>
                            <a:srgbClr val="000000"/>
                          </a:solidFill>
                        </a:defRPr>
                      </a:pPr>
                      <a:r>
                        <a:rPr sz="1333"/>
                        <a:t>Lechoso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1</a:t>
                      </a:r>
                    </a:p>
                  </a:txBody>
                  <a:tcPr marL="0" marR="0" marT="0" marB="0" anchor="t" anchorCtr="0" horzOverflow="overflow"/>
                </a:tc>
              </a:tr>
              <a:tr h="228862">
                <a:tc>
                  <a:txBody>
                    <a:bodyPr/>
                    <a:lstStyle/>
                    <a:p>
                      <a:pPr algn="l" defTabSz="457200">
                        <a:defRPr b="0" sz="1800">
                          <a:solidFill>
                            <a:srgbClr val="000000"/>
                          </a:solidFill>
                        </a:defRPr>
                      </a:pPr>
                      <a:r>
                        <a:rPr sz="1333"/>
                        <a:t>Hemático</a:t>
                      </a:r>
                    </a:p>
                  </a:txBody>
                  <a:tcPr marL="38100" marR="38100" marT="0" marB="0" anchor="b" anchorCtr="0" horzOverflow="overflow">
                    <a:solidFill>
                      <a:srgbClr val="CFD7E7"/>
                    </a:solidFill>
                  </a:tcPr>
                </a:tc>
                <a:tc>
                  <a:txBody>
                    <a:bodyPr/>
                    <a:lstStyle/>
                    <a:p>
                      <a:pPr algn="l">
                        <a:defRPr sz="1800"/>
                      </a:pPr>
                      <a:r>
                        <a:rPr sz="1500">
                          <a:latin typeface="Arial"/>
                          <a:ea typeface="Arial"/>
                          <a:cs typeface="Arial"/>
                          <a:sym typeface="Arial"/>
                        </a:rPr>
                        <a:t>3</a:t>
                      </a:r>
                    </a:p>
                  </a:txBody>
                  <a:tcPr marL="0" marR="0" marT="0" marB="0" anchor="t" anchorCtr="0" horzOverflow="overflow"/>
                </a:tc>
              </a:tr>
            </a:tbl>
          </a:graphicData>
        </a:graphic>
      </p:graphicFrame>
      <p:graphicFrame>
        <p:nvGraphicFramePr>
          <p:cNvPr id="101" name="Tabla"/>
          <p:cNvGraphicFramePr/>
          <p:nvPr/>
        </p:nvGraphicFramePr>
        <p:xfrm>
          <a:off x="5625752" y="416455"/>
          <a:ext cx="3563046" cy="323713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778347"/>
                <a:gridCol w="1778347"/>
              </a:tblGrid>
              <a:tr h="256724">
                <a:tc>
                  <a:txBody>
                    <a:bodyPr/>
                    <a:lstStyle/>
                    <a:p>
                      <a:pPr algn="l" defTabSz="449580">
                        <a:lnSpc>
                          <a:spcPct val="115000"/>
                        </a:lnSpc>
                        <a:spcBef>
                          <a:spcPts val="1000"/>
                        </a:spcBef>
                        <a:defRPr sz="1100">
                          <a:uFill>
                            <a:solidFill>
                              <a:srgbClr val="000000"/>
                            </a:solidFill>
                          </a:uFill>
                          <a:latin typeface="Times New Roman"/>
                          <a:ea typeface="Times New Roman"/>
                          <a:cs typeface="Times New Roman"/>
                          <a:sym typeface="Times New Roman"/>
                        </a:defRPr>
                      </a:pPr>
                      <a:r>
                        <a:t>Origen derrame pleural</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Adenocarcinoma pulmón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9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Microcítico de pulmón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2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Renal</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3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Ovárico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4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Gástrico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4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Mama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6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Cirrosis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1 caso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C. páncreas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3 casos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Adenoide paladar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1 caso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406815">
                <a:tc>
                  <a:txBody>
                    <a:bodyPr/>
                    <a:lstStyle/>
                    <a:p>
                      <a:pPr algn="l" defTabSz="449580">
                        <a:defRPr sz="1100">
                          <a:uFill>
                            <a:solidFill>
                              <a:srgbClr val="000000"/>
                            </a:solidFill>
                          </a:uFill>
                          <a:latin typeface="Times New Roman"/>
                          <a:ea typeface="Times New Roman"/>
                          <a:cs typeface="Times New Roman"/>
                          <a:sym typeface="Times New Roman"/>
                        </a:defRPr>
                      </a:pPr>
                      <a:r>
                        <a:t>Tumor fibrosos solitario pleural</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1 caso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256724">
                <a:tc>
                  <a:txBody>
                    <a:bodyPr/>
                    <a:lstStyle/>
                    <a:p>
                      <a:pPr algn="l" defTabSz="449580">
                        <a:defRPr sz="1100">
                          <a:uFill>
                            <a:solidFill>
                              <a:srgbClr val="000000"/>
                            </a:solidFill>
                          </a:uFill>
                          <a:latin typeface="Times New Roman"/>
                          <a:ea typeface="Times New Roman"/>
                          <a:cs typeface="Times New Roman"/>
                          <a:sym typeface="Times New Roman"/>
                        </a:defRPr>
                      </a:pPr>
                      <a:r>
                        <a:t>No filiado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49580">
                        <a:defRPr sz="1100">
                          <a:uFill>
                            <a:solidFill>
                              <a:srgbClr val="000000"/>
                            </a:solidFill>
                          </a:uFill>
                          <a:latin typeface="Times New Roman"/>
                          <a:ea typeface="Times New Roman"/>
                          <a:cs typeface="Times New Roman"/>
                          <a:sym typeface="Times New Roman"/>
                        </a:defRPr>
                      </a:pPr>
                      <a:r>
                        <a:t>1 caso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bl>
          </a:graphicData>
        </a:graphic>
      </p:graphicFrame>
      <p:sp>
        <p:nvSpPr>
          <p:cNvPr id="102" name="RESULTADOS.…"/>
          <p:cNvSpPr txBox="1"/>
          <p:nvPr/>
        </p:nvSpPr>
        <p:spPr>
          <a:xfrm>
            <a:off x="168924" y="179497"/>
            <a:ext cx="2094698" cy="198996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49580">
              <a:defRPr sz="1200">
                <a:uFill>
                  <a:solidFill>
                    <a:srgbClr val="000000"/>
                  </a:solidFill>
                </a:uFill>
              </a:defRPr>
            </a:pPr>
            <a:r>
              <a:rPr>
                <a:latin typeface="Times New Roman"/>
                <a:ea typeface="Times New Roman"/>
                <a:cs typeface="Times New Roman"/>
                <a:sym typeface="Times New Roman"/>
              </a:rPr>
              <a:t>RESULTADOS.</a:t>
            </a:r>
            <a:endParaRPr>
              <a:latin typeface="Times New Roman"/>
              <a:ea typeface="Times New Roman"/>
              <a:cs typeface="Times New Roman"/>
              <a:sym typeface="Times New Roman"/>
            </a:endParaRPr>
          </a:p>
          <a:p>
            <a:pPr algn="just" defTabSz="449580">
              <a:defRPr sz="1200">
                <a:uFill>
                  <a:solidFill>
                    <a:srgbClr val="000000"/>
                  </a:solidFill>
                </a:uFill>
                <a:latin typeface="Times New Roman"/>
                <a:ea typeface="Times New Roman"/>
                <a:cs typeface="Times New Roman"/>
                <a:sym typeface="Times New Roman"/>
              </a:defRPr>
            </a:pPr>
          </a:p>
          <a:p>
            <a:pPr algn="just" defTabSz="449580">
              <a:defRPr sz="1200">
                <a:uFill>
                  <a:solidFill>
                    <a:srgbClr val="000000"/>
                  </a:solidFill>
                </a:uFill>
              </a:defRPr>
            </a:pPr>
            <a:r>
              <a:rPr>
                <a:latin typeface="Times New Roman"/>
                <a:ea typeface="Times New Roman"/>
                <a:cs typeface="Times New Roman"/>
                <a:sym typeface="Times New Roman"/>
              </a:rPr>
              <a:t>De los 34 casos, el 44% eran varones con una edad media del 65 </a:t>
            </a:r>
            <a:r>
              <a:rPr>
                <a:solidFill>
                  <a:srgbClr val="222222"/>
                </a:solidFill>
                <a:uFill>
                  <a:solidFill>
                    <a:srgbClr val="222222"/>
                  </a:solidFill>
                </a:uFill>
                <a:latin typeface="Times New Roman"/>
                <a:ea typeface="Times New Roman"/>
                <a:cs typeface="Times New Roman"/>
                <a:sym typeface="Times New Roman"/>
              </a:rPr>
              <a:t>±</a:t>
            </a:r>
            <a:r>
              <a:rPr>
                <a:latin typeface="Times New Roman"/>
                <a:ea typeface="Times New Roman"/>
                <a:cs typeface="Times New Roman"/>
                <a:sym typeface="Times New Roman"/>
              </a:rPr>
              <a:t> 13,78 a</a:t>
            </a:r>
            <a:r>
              <a:rPr>
                <a:latin typeface="Times New Roman"/>
                <a:ea typeface="Times New Roman"/>
                <a:cs typeface="Times New Roman"/>
                <a:sym typeface="Times New Roman"/>
              </a:rPr>
              <a:t>ñ</a:t>
            </a:r>
            <a:r>
              <a:rPr>
                <a:latin typeface="Times New Roman"/>
                <a:ea typeface="Times New Roman"/>
                <a:cs typeface="Times New Roman"/>
                <a:sym typeface="Times New Roman"/>
              </a:rPr>
              <a:t>os, siendo la disnea media de los pacientes,</a:t>
            </a:r>
            <a:r>
              <a:rPr>
                <a:latin typeface="Times New Roman"/>
                <a:ea typeface="Times New Roman"/>
                <a:cs typeface="Times New Roman"/>
                <a:sym typeface="Times New Roman"/>
              </a:rPr>
              <a:t>  </a:t>
            </a:r>
            <a:r>
              <a:rPr>
                <a:latin typeface="Times New Roman"/>
                <a:ea typeface="Times New Roman"/>
                <a:cs typeface="Times New Roman"/>
                <a:sym typeface="Times New Roman"/>
              </a:rPr>
              <a:t>a nivel radiológico presentaban derrame pleura unilateral derecho un 52,9% e izquierdo un 47,1%.</a:t>
            </a:r>
            <a:r>
              <a:rPr>
                <a:latin typeface="Times New Roman"/>
                <a:ea typeface="Times New Roman"/>
                <a:cs typeface="Times New Roman"/>
                <a:sym typeface="Times New Roman"/>
              </a:rPr>
              <a:t> </a:t>
            </a:r>
          </a:p>
        </p:txBody>
      </p:sp>
      <p:sp>
        <p:nvSpPr>
          <p:cNvPr id="103" name="La supervivencia media global fue de 65,97  ± 94,6 días mejorando la sintomatología en el 100% de los casos además el 88 % no sufrieron complicaciones inmediatas, solo dos pacientes tuvieron complicaciones asociadas a la técnica, (ambas infecciosas)"/>
          <p:cNvSpPr txBox="1"/>
          <p:nvPr/>
        </p:nvSpPr>
        <p:spPr>
          <a:xfrm>
            <a:off x="109185" y="2211497"/>
            <a:ext cx="2214176" cy="179946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defTabSz="449580">
              <a:defRPr sz="1200">
                <a:uFill>
                  <a:solidFill>
                    <a:srgbClr val="000000"/>
                  </a:solidFill>
                </a:uFill>
              </a:defRPr>
            </a:pPr>
            <a:r>
              <a:rPr>
                <a:latin typeface="Times New Roman"/>
                <a:ea typeface="Times New Roman"/>
                <a:cs typeface="Times New Roman"/>
                <a:sym typeface="Times New Roman"/>
              </a:rPr>
              <a:t>La supervivencia media global fue de 65,97</a:t>
            </a:r>
            <a:r>
              <a:rPr>
                <a:latin typeface="Times New Roman"/>
                <a:ea typeface="Times New Roman"/>
                <a:cs typeface="Times New Roman"/>
                <a:sym typeface="Times New Roman"/>
              </a:rPr>
              <a:t>  </a:t>
            </a:r>
            <a:r>
              <a:rPr>
                <a:solidFill>
                  <a:srgbClr val="222222"/>
                </a:solidFill>
                <a:uFill>
                  <a:solidFill>
                    <a:srgbClr val="222222"/>
                  </a:solidFill>
                </a:uFill>
                <a:latin typeface="Times New Roman"/>
                <a:ea typeface="Times New Roman"/>
                <a:cs typeface="Times New Roman"/>
                <a:sym typeface="Times New Roman"/>
              </a:rPr>
              <a:t>±</a:t>
            </a:r>
            <a:r>
              <a:rPr>
                <a:latin typeface="Times New Roman"/>
                <a:ea typeface="Times New Roman"/>
                <a:cs typeface="Times New Roman"/>
                <a:sym typeface="Times New Roman"/>
              </a:rPr>
              <a:t> 94,6 d</a:t>
            </a:r>
            <a:r>
              <a:rPr>
                <a:latin typeface="Times New Roman"/>
                <a:ea typeface="Times New Roman"/>
                <a:cs typeface="Times New Roman"/>
                <a:sym typeface="Times New Roman"/>
              </a:rPr>
              <a:t>í</a:t>
            </a:r>
            <a:r>
              <a:rPr>
                <a:latin typeface="Times New Roman"/>
                <a:ea typeface="Times New Roman"/>
                <a:cs typeface="Times New Roman"/>
                <a:sym typeface="Times New Roman"/>
              </a:rPr>
              <a:t>as mejorando la sintomatolog</a:t>
            </a:r>
            <a:r>
              <a:rPr>
                <a:latin typeface="Times New Roman"/>
                <a:ea typeface="Times New Roman"/>
                <a:cs typeface="Times New Roman"/>
                <a:sym typeface="Times New Roman"/>
              </a:rPr>
              <a:t>í</a:t>
            </a:r>
            <a:r>
              <a:rPr>
                <a:latin typeface="Times New Roman"/>
                <a:ea typeface="Times New Roman"/>
                <a:cs typeface="Times New Roman"/>
                <a:sym typeface="Times New Roman"/>
              </a:rPr>
              <a:t>a en el 100% de los casos adem</a:t>
            </a:r>
            <a:r>
              <a:rPr>
                <a:latin typeface="Times New Roman"/>
                <a:ea typeface="Times New Roman"/>
                <a:cs typeface="Times New Roman"/>
                <a:sym typeface="Times New Roman"/>
              </a:rPr>
              <a:t>á</a:t>
            </a:r>
            <a:r>
              <a:rPr>
                <a:latin typeface="Times New Roman"/>
                <a:ea typeface="Times New Roman"/>
                <a:cs typeface="Times New Roman"/>
                <a:sym typeface="Times New Roman"/>
              </a:rPr>
              <a:t>s el 88 % no sufrieron complicaciones inmediatas, solo dos pacientes tuvieron complicaciones asociadas a la t</a:t>
            </a:r>
            <a:r>
              <a:rPr>
                <a:latin typeface="Times New Roman"/>
                <a:ea typeface="Times New Roman"/>
                <a:cs typeface="Times New Roman"/>
                <a:sym typeface="Times New Roman"/>
              </a:rPr>
              <a:t>é</a:t>
            </a:r>
            <a:r>
              <a:rPr>
                <a:latin typeface="Times New Roman"/>
                <a:ea typeface="Times New Roman"/>
                <a:cs typeface="Times New Roman"/>
                <a:sym typeface="Times New Roman"/>
              </a:rPr>
              <a:t>cnica, (ambas infecciosas)</a:t>
            </a:r>
            <a:endParaRPr>
              <a:latin typeface="Times New Roman"/>
              <a:ea typeface="Times New Roman"/>
              <a:cs typeface="Times New Roman"/>
              <a:sym typeface="Times New Roman"/>
            </a:endParaRPr>
          </a:p>
        </p:txBody>
      </p:sp>
      <p:sp>
        <p:nvSpPr>
          <p:cNvPr id="104" name="Rectángulo"/>
          <p:cNvSpPr/>
          <p:nvPr/>
        </p:nvSpPr>
        <p:spPr>
          <a:xfrm>
            <a:off x="724561" y="4158170"/>
            <a:ext cx="7694878" cy="991680"/>
          </a:xfrm>
          <a:prstGeom prst="rect">
            <a:avLst/>
          </a:prstGeom>
          <a:solidFill>
            <a:schemeClr val="accent5">
              <a:lumOff val="23235"/>
            </a:schemeClr>
          </a:solidFill>
          <a:ln w="25400">
            <a:solidFill>
              <a:schemeClr val="accent1"/>
            </a:solidFill>
          </a:ln>
          <a:effectLst>
            <a:outerShdw sx="100000" sy="100000" kx="0" ky="0" algn="b" rotWithShape="0" blurRad="38100" dist="23000" dir="5400000">
              <a:srgbClr val="000000">
                <a:alpha val="35000"/>
              </a:srgbClr>
            </a:outerShdw>
          </a:effectLst>
        </p:spPr>
        <p:txBody>
          <a:bodyPr lIns="45719" rIns="45719" anchor="ctr"/>
          <a:lstStyle/>
          <a:p>
            <a:pPr/>
          </a:p>
        </p:txBody>
      </p:sp>
      <p:sp>
        <p:nvSpPr>
          <p:cNvPr id="105" name="CONCLUSIONES…"/>
          <p:cNvSpPr txBox="1"/>
          <p:nvPr/>
        </p:nvSpPr>
        <p:spPr>
          <a:xfrm>
            <a:off x="922465" y="4205397"/>
            <a:ext cx="7299070" cy="89722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49580">
              <a:defRPr sz="1300">
                <a:uFill>
                  <a:solidFill>
                    <a:srgbClr val="000000"/>
                  </a:solidFill>
                </a:uFill>
                <a:latin typeface="Times New Roman"/>
                <a:ea typeface="Times New Roman"/>
                <a:cs typeface="Times New Roman"/>
                <a:sym typeface="Times New Roman"/>
              </a:defRPr>
            </a:pPr>
            <a:r>
              <a:t>CONCLUSIONES</a:t>
            </a:r>
          </a:p>
          <a:p>
            <a:pPr defTabSz="449580">
              <a:defRPr sz="1300">
                <a:uFill>
                  <a:solidFill>
                    <a:srgbClr val="000000"/>
                  </a:solidFill>
                </a:uFill>
                <a:latin typeface="Times New Roman"/>
                <a:ea typeface="Times New Roman"/>
                <a:cs typeface="Times New Roman"/>
                <a:sym typeface="Times New Roman"/>
              </a:defRPr>
            </a:pPr>
            <a:r>
              <a:t>- El DPT ayuda tanto a mejorar la disnea como la calidad de vida.</a:t>
            </a:r>
          </a:p>
          <a:p>
            <a:pPr defTabSz="449580">
              <a:defRPr sz="1300">
                <a:uFill>
                  <a:solidFill>
                    <a:srgbClr val="000000"/>
                  </a:solidFill>
                </a:uFill>
                <a:latin typeface="Times New Roman"/>
                <a:ea typeface="Times New Roman"/>
                <a:cs typeface="Times New Roman"/>
                <a:sym typeface="Times New Roman"/>
              </a:defRPr>
            </a:pPr>
            <a:r>
              <a:t>- Tenemos que realizar más estudios y con más pacientes para poder valorar la mejoría de la supervivencia.</a:t>
            </a:r>
          </a:p>
          <a:p>
            <a:pPr defTabSz="449580">
              <a:defRPr sz="1300">
                <a:uFill>
                  <a:solidFill>
                    <a:srgbClr val="000000"/>
                  </a:solidFill>
                </a:uFill>
                <a:latin typeface="Times New Roman"/>
                <a:ea typeface="Times New Roman"/>
                <a:cs typeface="Times New Roman"/>
                <a:sym typeface="Times New Roman"/>
              </a:defRPr>
            </a:pPr>
            <a:r>
              <a:t>- Se trata de una t</a:t>
            </a:r>
            <a:r>
              <a:t>é</a:t>
            </a:r>
            <a:r>
              <a:t>cnica segura, con minimas complicaciones,</a:t>
            </a: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