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5" d="100"/>
          <a:sy n="145" d="100"/>
        </p:scale>
        <p:origin x="192" y="-163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536335057093845"/>
          <c:y val="6.4669341657956486E-2"/>
          <c:w val="0.54602996147133065"/>
          <c:h val="0.71678061943816984"/>
        </c:manualLayout>
      </c:layout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Síntomas de presentación</c:v>
                </c:pt>
              </c:strCache>
            </c:strRef>
          </c:tx>
          <c:dPt>
            <c:idx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1"/>
            <c:bubble3D val="0"/>
            <c:spPr>
              <a:solidFill>
                <a:schemeClr val="accent5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2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3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s-ES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Hoja1!$A$2:$A$5</c:f>
              <c:strCache>
                <c:ptCount val="4"/>
                <c:pt idx="0">
                  <c:v>Disnea</c:v>
                </c:pt>
                <c:pt idx="1">
                  <c:v>Tos</c:v>
                </c:pt>
                <c:pt idx="2">
                  <c:v>Asintomático</c:v>
                </c:pt>
                <c:pt idx="3">
                  <c:v>Sd constitucional </c:v>
                </c:pt>
              </c:strCache>
            </c:strRef>
          </c:cat>
          <c:val>
            <c:numRef>
              <c:f>Hoja1!$B$2:$B$5</c:f>
              <c:numCache>
                <c:formatCode>0%</c:formatCode>
                <c:ptCount val="4"/>
                <c:pt idx="0">
                  <c:v>0.32</c:v>
                </c:pt>
                <c:pt idx="1">
                  <c:v>0.26</c:v>
                </c:pt>
                <c:pt idx="2">
                  <c:v>0.22</c:v>
                </c:pt>
                <c:pt idx="3">
                  <c:v>0.2</c:v>
                </c:pt>
              </c:numCache>
            </c:numRef>
          </c:val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7.774815722748786E-2"/>
          <c:y val="0.74824215540980998"/>
          <c:w val="0.90481321211243482"/>
          <c:h val="0.2101292657513569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924915936827857"/>
          <c:y val="2.3817435235736822E-3"/>
          <c:w val="0.60496380457432575"/>
          <c:h val="0.75119754161381314"/>
        </c:manualLayout>
      </c:layout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Pruebas diagnósticas</c:v>
                </c:pt>
              </c:strCache>
            </c:strRef>
          </c:tx>
          <c:dPt>
            <c:idx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1"/>
            <c:bubble3D val="0"/>
            <c:spPr>
              <a:solidFill>
                <a:schemeClr val="accent5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2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3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s-ES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Hoja1!$A$2:$A$5</c:f>
              <c:strCache>
                <c:ptCount val="4"/>
                <c:pt idx="0">
                  <c:v>FBC</c:v>
                </c:pt>
                <c:pt idx="1">
                  <c:v>BAG</c:v>
                </c:pt>
                <c:pt idx="2">
                  <c:v>CX</c:v>
                </c:pt>
                <c:pt idx="3">
                  <c:v>EBUS</c:v>
                </c:pt>
              </c:strCache>
            </c:strRef>
          </c:cat>
          <c:val>
            <c:numRef>
              <c:f>Hoja1!$B$2:$B$5</c:f>
              <c:numCache>
                <c:formatCode>0%</c:formatCode>
                <c:ptCount val="4"/>
                <c:pt idx="0" formatCode="0.00%">
                  <c:v>0.30499999999999999</c:v>
                </c:pt>
                <c:pt idx="1">
                  <c:v>0.33</c:v>
                </c:pt>
                <c:pt idx="2">
                  <c:v>0.19</c:v>
                </c:pt>
                <c:pt idx="3" formatCode="0.00%">
                  <c:v>6.6000000000000003E-2</c:v>
                </c:pt>
              </c:numCache>
            </c:numRef>
          </c:val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8.829114914059033E-2"/>
          <c:y val="0.75633130650678426"/>
          <c:w val="0.80242904941021431"/>
          <c:h val="0.1050570413829958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782972440944879"/>
          <c:y val="5.6696005985557324E-2"/>
          <c:w val="0.3893407152230971"/>
          <c:h val="0.79810378889141087"/>
        </c:manualLayout>
      </c:layout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Derivación</c:v>
                </c:pt>
              </c:strCache>
            </c:strRef>
          </c:tx>
          <c:dPt>
            <c:idx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1"/>
            <c:bubble3D val="0"/>
            <c:spPr>
              <a:solidFill>
                <a:schemeClr val="accent5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2"/>
            <c:bubble3D val="0"/>
            <c:spPr>
              <a:solidFill>
                <a:schemeClr val="accent4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3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s-ES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Hoja1!$A$2:$A$5</c:f>
              <c:strCache>
                <c:ptCount val="4"/>
                <c:pt idx="0">
                  <c:v>Oncología</c:v>
                </c:pt>
                <c:pt idx="1">
                  <c:v>Cx Tórax </c:v>
                </c:pt>
                <c:pt idx="2">
                  <c:v>Onco RT</c:v>
                </c:pt>
                <c:pt idx="3">
                  <c:v>UCP</c:v>
                </c:pt>
              </c:strCache>
            </c:strRef>
          </c:cat>
          <c:val>
            <c:numRef>
              <c:f>Hoja1!$B$2:$B$5</c:f>
              <c:numCache>
                <c:formatCode>0.00%</c:formatCode>
                <c:ptCount val="4"/>
                <c:pt idx="0">
                  <c:v>0.503</c:v>
                </c:pt>
                <c:pt idx="1">
                  <c:v>0.371</c:v>
                </c:pt>
                <c:pt idx="2">
                  <c:v>7.5999999999999998E-2</c:v>
                </c:pt>
                <c:pt idx="3">
                  <c:v>5.0999999999999997E-2</c:v>
                </c:pt>
              </c:numCache>
            </c:numRef>
          </c:val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12231038727778502"/>
          <c:y val="0.77724815683505255"/>
          <c:w val="0.79695005361869631"/>
          <c:h val="8.231957159550411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>
          <a:latin typeface="Arial" panose="020B0604020202020204" pitchFamily="34" charset="0"/>
          <a:cs typeface="Arial" panose="020B0604020202020204" pitchFamily="34" charset="0"/>
        </a:defRPr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08/09/2021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08/09/2021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08/09/2021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08/09/2021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08/09/2021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08/09/2021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08/09/2021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08/09/2021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08/09/2021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08/09/2021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08/09/2021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7E5782-D618-4F66-A7C6-94FB11F89930}" type="datetimeFigureOut">
              <a:rPr lang="es-ES" smtClean="0"/>
              <a:t>08/09/2021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107504" y="51470"/>
            <a:ext cx="8928992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ESTUDIO DESCRIPTIVO SOBRE CONSULTA  MONOGRÁFICA </a:t>
            </a:r>
            <a:endParaRPr lang="es-ES" sz="2000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" sz="20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ES" sz="20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CÁNCER DE PULMÓN</a:t>
            </a:r>
          </a:p>
          <a:p>
            <a:endParaRPr lang="es-ES" dirty="0"/>
          </a:p>
        </p:txBody>
      </p:sp>
      <p:sp>
        <p:nvSpPr>
          <p:cNvPr id="5" name="CuadroTexto 4"/>
          <p:cNvSpPr txBox="1"/>
          <p:nvPr/>
        </p:nvSpPr>
        <p:spPr>
          <a:xfrm>
            <a:off x="127994" y="756806"/>
            <a:ext cx="864096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Autores: 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Elena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Viciana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Martín, Estefanía Luque Crespo, María Pavón Masa, Rafael Perera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Louvier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, Jesús Gordillo Fuentes.</a:t>
            </a:r>
          </a:p>
          <a:p>
            <a:endParaRPr lang="es-ES" dirty="0"/>
          </a:p>
        </p:txBody>
      </p:sp>
      <p:grpSp>
        <p:nvGrpSpPr>
          <p:cNvPr id="6" name="Grupo 5"/>
          <p:cNvGrpSpPr/>
          <p:nvPr/>
        </p:nvGrpSpPr>
        <p:grpSpPr>
          <a:xfrm>
            <a:off x="100116" y="1055839"/>
            <a:ext cx="8837913" cy="1224473"/>
            <a:chOff x="246236" y="704837"/>
            <a:chExt cx="4440301" cy="1632629"/>
          </a:xfrm>
        </p:grpSpPr>
        <p:sp>
          <p:nvSpPr>
            <p:cNvPr id="7" name="CuadroTexto 6"/>
            <p:cNvSpPr txBox="1"/>
            <p:nvPr/>
          </p:nvSpPr>
          <p:spPr>
            <a:xfrm>
              <a:off x="274011" y="704837"/>
              <a:ext cx="1107731" cy="473701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txBody>
            <a:bodyPr wrap="square" lIns="54000" tIns="54000" rIns="54000" bIns="54000" rtlCol="0" anchor="ctr" anchorCtr="0">
              <a:spAutoFit/>
            </a:bodyPr>
            <a:lstStyle/>
            <a:p>
              <a:r>
                <a:rPr lang="es-ES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Introducción</a:t>
              </a:r>
              <a:endParaRPr lang="es-E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CuadroTexto 7"/>
            <p:cNvSpPr txBox="1"/>
            <p:nvPr/>
          </p:nvSpPr>
          <p:spPr>
            <a:xfrm>
              <a:off x="246236" y="1207176"/>
              <a:ext cx="4440301" cy="1130290"/>
            </a:xfrm>
            <a:prstGeom prst="rect">
              <a:avLst/>
            </a:prstGeom>
            <a:noFill/>
          </p:spPr>
          <p:txBody>
            <a:bodyPr wrap="square" lIns="54000" tIns="54000" rIns="54000" bIns="54000" rtlCol="0" anchor="ctr" anchorCtr="0">
              <a:spAutoFit/>
            </a:bodyPr>
            <a:lstStyle/>
            <a:p>
              <a:r>
                <a:rPr lang="es-ES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El </a:t>
              </a:r>
              <a:r>
                <a:rPr lang="es-ES" sz="1600" dirty="0">
                  <a:latin typeface="Arial" panose="020B0604020202020204" pitchFamily="34" charset="0"/>
                  <a:cs typeface="Arial" panose="020B0604020202020204" pitchFamily="34" charset="0"/>
                </a:rPr>
                <a:t>objetivo principal de la consulta monográfica de Cáncer de Pulmón (CP) es el diagnóstico histológico y la derivación adecuada de los pacientes.  A su vez, es importante que el proceso diagnóstico se haga en el menor tiempo posible. </a:t>
              </a:r>
            </a:p>
          </p:txBody>
        </p:sp>
      </p:grpSp>
      <p:sp>
        <p:nvSpPr>
          <p:cNvPr id="9" name="CuadroTexto 8"/>
          <p:cNvSpPr txBox="1"/>
          <p:nvPr/>
        </p:nvSpPr>
        <p:spPr>
          <a:xfrm>
            <a:off x="125248" y="2286120"/>
            <a:ext cx="2218511" cy="35527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lIns="54000" tIns="54000" rIns="54000" bIns="54000" rtlCol="0" anchor="ctr" anchorCtr="0">
            <a:spAutoFit/>
          </a:bodyPr>
          <a:lstStyle/>
          <a:p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83154" y="2683307"/>
            <a:ext cx="8854875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Evaluación de  las características principales de los pacientes con diagnóstico final de </a:t>
            </a:r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CP. </a:t>
            </a:r>
            <a:endParaRPr lang="es-E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122733" y="3050345"/>
            <a:ext cx="2218511" cy="38605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lIns="54000" tIns="54000" rIns="54000" bIns="54000" rtlCol="0" anchor="ctr" anchorCtr="0">
            <a:spAutoFit/>
          </a:bodyPr>
          <a:lstStyle/>
          <a:p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Material y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métodos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CuadroTexto 13"/>
          <p:cNvSpPr txBox="1"/>
          <p:nvPr/>
        </p:nvSpPr>
        <p:spPr>
          <a:xfrm>
            <a:off x="83154" y="3507854"/>
            <a:ext cx="7488657" cy="61555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Estudio observacional </a:t>
            </a:r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retrospectivo</a:t>
            </a:r>
          </a:p>
          <a:p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61362" y="4010196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Enero</a:t>
            </a:r>
            <a:r>
              <a:rPr lang="es-ES" dirty="0"/>
              <a:t> </a:t>
            </a:r>
            <a:r>
              <a:rPr lang="es-ES" dirty="0" smtClean="0"/>
              <a:t>2019</a:t>
            </a:r>
            <a:endParaRPr lang="es-ES" dirty="0"/>
          </a:p>
        </p:txBody>
      </p:sp>
      <p:sp>
        <p:nvSpPr>
          <p:cNvPr id="12" name="CuadroTexto 11"/>
          <p:cNvSpPr txBox="1"/>
          <p:nvPr/>
        </p:nvSpPr>
        <p:spPr>
          <a:xfrm>
            <a:off x="4355976" y="4010196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Junio 2020</a:t>
            </a:r>
            <a:endParaRPr lang="es-ES" dirty="0"/>
          </a:p>
        </p:txBody>
      </p:sp>
      <p:cxnSp>
        <p:nvCxnSpPr>
          <p:cNvPr id="13" name="Conector recto de flecha 12"/>
          <p:cNvCxnSpPr/>
          <p:nvPr/>
        </p:nvCxnSpPr>
        <p:spPr>
          <a:xfrm>
            <a:off x="2699792" y="4227934"/>
            <a:ext cx="158417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uadroTexto 14"/>
          <p:cNvSpPr txBox="1"/>
          <p:nvPr/>
        </p:nvSpPr>
        <p:spPr>
          <a:xfrm>
            <a:off x="3023828" y="3882136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n</a:t>
            </a:r>
            <a:r>
              <a:rPr lang="es-ES" dirty="0" smtClean="0"/>
              <a:t>:197  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34742" y="40973"/>
            <a:ext cx="2218511" cy="38605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lIns="54000" tIns="54000" rIns="54000" bIns="54000" rtlCol="0" anchor="ctr" anchorCtr="0">
            <a:spAutoFit/>
          </a:bodyPr>
          <a:lstStyle/>
          <a:p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4" name="Imagen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2989" y="446904"/>
            <a:ext cx="311354" cy="305349"/>
          </a:xfrm>
          <a:prstGeom prst="rect">
            <a:avLst/>
          </a:prstGeom>
        </p:spPr>
      </p:pic>
      <p:sp>
        <p:nvSpPr>
          <p:cNvPr id="25" name="Más 24"/>
          <p:cNvSpPr/>
          <p:nvPr/>
        </p:nvSpPr>
        <p:spPr>
          <a:xfrm>
            <a:off x="1418650" y="725736"/>
            <a:ext cx="91354" cy="244375"/>
          </a:xfrm>
          <a:prstGeom prst="mathPlus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Elipse 25"/>
          <p:cNvSpPr/>
          <p:nvPr/>
        </p:nvSpPr>
        <p:spPr>
          <a:xfrm>
            <a:off x="85249" y="634514"/>
            <a:ext cx="277496" cy="302806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7" name="Conector recto de flecha 26"/>
          <p:cNvCxnSpPr/>
          <p:nvPr/>
        </p:nvCxnSpPr>
        <p:spPr>
          <a:xfrm flipV="1">
            <a:off x="277717" y="563994"/>
            <a:ext cx="174517" cy="132949"/>
          </a:xfrm>
          <a:prstGeom prst="straightConnector1">
            <a:avLst/>
          </a:prstGeom>
          <a:ln w="22225">
            <a:solidFill>
              <a:srgbClr val="92D050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8" name="CuadroTexto 27"/>
          <p:cNvSpPr txBox="1"/>
          <p:nvPr/>
        </p:nvSpPr>
        <p:spPr>
          <a:xfrm>
            <a:off x="414888" y="648009"/>
            <a:ext cx="8326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80,3%</a:t>
            </a: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CuadroTexto 28"/>
          <p:cNvSpPr txBox="1"/>
          <p:nvPr/>
        </p:nvSpPr>
        <p:spPr>
          <a:xfrm>
            <a:off x="1615665" y="653444"/>
            <a:ext cx="8326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19,7</a:t>
            </a:r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es-E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CuadroTexto 57"/>
          <p:cNvSpPr txBox="1"/>
          <p:nvPr/>
        </p:nvSpPr>
        <p:spPr>
          <a:xfrm>
            <a:off x="123854" y="1139556"/>
            <a:ext cx="2667100" cy="30777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Síntomas de presentación </a:t>
            </a: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9" name="Tabla 5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763557"/>
              </p:ext>
            </p:extLst>
          </p:nvPr>
        </p:nvGraphicFramePr>
        <p:xfrm>
          <a:off x="3062959" y="441754"/>
          <a:ext cx="3164828" cy="661907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970664"/>
                <a:gridCol w="1194164"/>
              </a:tblGrid>
              <a:tr h="258041">
                <a:tc>
                  <a:txBody>
                    <a:bodyPr/>
                    <a:lstStyle/>
                    <a:p>
                      <a:r>
                        <a:rPr lang="es-ES" sz="14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Alto riesgo</a:t>
                      </a:r>
                      <a:r>
                        <a:rPr lang="es-ES" sz="1400" b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s-ES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4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64,10%</a:t>
                      </a:r>
                      <a:endParaRPr lang="es-ES" sz="1400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357107">
                <a:tc>
                  <a:txBody>
                    <a:bodyPr/>
                    <a:lstStyle/>
                    <a:p>
                      <a:r>
                        <a:rPr lang="es-E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Adenocarcinoma</a:t>
                      </a:r>
                      <a:endParaRPr lang="es-E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35%</a:t>
                      </a:r>
                      <a:endParaRPr lang="es-E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0" name="CuadroTexto 59"/>
          <p:cNvSpPr txBox="1"/>
          <p:nvPr/>
        </p:nvSpPr>
        <p:spPr>
          <a:xfrm>
            <a:off x="3326841" y="38898"/>
            <a:ext cx="2588763" cy="30777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Marcadores tumorales  </a:t>
            </a: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CuadroTexto 64"/>
          <p:cNvSpPr txBox="1"/>
          <p:nvPr/>
        </p:nvSpPr>
        <p:spPr>
          <a:xfrm>
            <a:off x="3608470" y="1146627"/>
            <a:ext cx="2013306" cy="30777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Pruebas diagnósticas   </a:t>
            </a: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CuadroTexto 71"/>
          <p:cNvSpPr txBox="1"/>
          <p:nvPr/>
        </p:nvSpPr>
        <p:spPr>
          <a:xfrm>
            <a:off x="3635896" y="3587721"/>
            <a:ext cx="28438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42,3% Adenocarcinoma</a:t>
            </a:r>
          </a:p>
        </p:txBody>
      </p:sp>
      <p:sp>
        <p:nvSpPr>
          <p:cNvPr id="73" name="CuadroTexto 72"/>
          <p:cNvSpPr txBox="1"/>
          <p:nvPr/>
        </p:nvSpPr>
        <p:spPr>
          <a:xfrm>
            <a:off x="6331723" y="563994"/>
            <a:ext cx="38729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Tiempo de estudio mediana: 29 d </a:t>
            </a: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Gráfico 5"/>
          <p:cNvGraphicFramePr/>
          <p:nvPr>
            <p:extLst>
              <p:ext uri="{D42A27DB-BD31-4B8C-83A1-F6EECF244321}">
                <p14:modId xmlns:p14="http://schemas.microsoft.com/office/powerpoint/2010/main" val="1362303218"/>
              </p:ext>
            </p:extLst>
          </p:nvPr>
        </p:nvGraphicFramePr>
        <p:xfrm>
          <a:off x="167318" y="1248943"/>
          <a:ext cx="2793481" cy="24406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Gráfico 13"/>
          <p:cNvGraphicFramePr/>
          <p:nvPr>
            <p:extLst>
              <p:ext uri="{D42A27DB-BD31-4B8C-83A1-F6EECF244321}">
                <p14:modId xmlns:p14="http://schemas.microsoft.com/office/powerpoint/2010/main" val="874995165"/>
              </p:ext>
            </p:extLst>
          </p:nvPr>
        </p:nvGraphicFramePr>
        <p:xfrm>
          <a:off x="3306459" y="1373244"/>
          <a:ext cx="2589161" cy="24738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8" name="Gráfico 17"/>
          <p:cNvGraphicFramePr/>
          <p:nvPr>
            <p:extLst>
              <p:ext uri="{D42A27DB-BD31-4B8C-83A1-F6EECF244321}">
                <p14:modId xmlns:p14="http://schemas.microsoft.com/office/powerpoint/2010/main" val="1957032291"/>
              </p:ext>
            </p:extLst>
          </p:nvPr>
        </p:nvGraphicFramePr>
        <p:xfrm>
          <a:off x="5652120" y="970111"/>
          <a:ext cx="3932397" cy="2973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9" name="CuadroTexto 64"/>
          <p:cNvSpPr txBox="1"/>
          <p:nvPr/>
        </p:nvSpPr>
        <p:spPr>
          <a:xfrm>
            <a:off x="6881739" y="1122749"/>
            <a:ext cx="1273831" cy="34595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Derivación</a:t>
            </a:r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E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348203" y="3603111"/>
            <a:ext cx="22322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Estadío inicial IV 28,4%  </a:t>
            </a:r>
          </a:p>
          <a:p>
            <a:endParaRPr lang="es-ES" dirty="0"/>
          </a:p>
        </p:txBody>
      </p:sp>
      <p:sp>
        <p:nvSpPr>
          <p:cNvPr id="21" name="CuadroTexto 20"/>
          <p:cNvSpPr txBox="1"/>
          <p:nvPr/>
        </p:nvSpPr>
        <p:spPr>
          <a:xfrm>
            <a:off x="844448" y="4010248"/>
            <a:ext cx="2218511" cy="35527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lIns="54000" tIns="54000" rIns="54000" bIns="54000" rtlCol="0" anchor="ctr" anchorCtr="0">
            <a:spAutoFit/>
          </a:bodyPr>
          <a:lstStyle/>
          <a:p>
            <a:r>
              <a:rPr lang="es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Conclusiones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852297" y="4408490"/>
            <a:ext cx="66078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El tiempo de estudio en la consulta monográfica </a:t>
            </a: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de CP es 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de 29 </a:t>
            </a: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días. </a:t>
            </a:r>
            <a:endParaRPr lang="es-ES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Las pruebas diagnosticas más utilizadas fueron FBC y BAG.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El 50% 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fueron derivados a Oncología </a:t>
            </a: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Médica y el 37% a </a:t>
            </a:r>
            <a:r>
              <a:rPr lang="es-E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Cx</a:t>
            </a: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Tórax. </a:t>
            </a: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9122</TotalTime>
  <Words>179</Words>
  <Application>Microsoft Office PowerPoint</Application>
  <PresentationFormat>Presentación en pantalla (16:9)</PresentationFormat>
  <Paragraphs>30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Calibri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Usuario de Windows</cp:lastModifiedBy>
  <cp:revision>36</cp:revision>
  <dcterms:created xsi:type="dcterms:W3CDTF">2021-06-21T11:13:42Z</dcterms:created>
  <dcterms:modified xsi:type="dcterms:W3CDTF">2021-09-08T11:35:24Z</dcterms:modified>
</cp:coreProperties>
</file>