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2261" autoAdjust="0"/>
  </p:normalViewPr>
  <p:slideViewPr>
    <p:cSldViewPr>
      <p:cViewPr>
        <p:scale>
          <a:sx n="70" d="100"/>
          <a:sy n="70" d="100"/>
        </p:scale>
        <p:origin x="-2530" y="-6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FB4137-199C-4BE5-A608-3EA73C1F929D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4025C7-2463-4D78-B6E0-D6C105E608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42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025C7-2463-4D78-B6E0-D6C105E60850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4783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baseline="0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025C7-2463-4D78-B6E0-D6C105E60850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8199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123478"/>
            <a:ext cx="8928992" cy="100811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ANALISIS DE LOS PACIENTES CON SEGUIMIENTO TRAS HOSPITALIZACIÓN POR NEUMONÍA COVID-19.</a:t>
            </a:r>
            <a:endParaRPr lang="es-ES" dirty="0"/>
          </a:p>
          <a:p>
            <a:pPr algn="ctr"/>
            <a:r>
              <a:rPr lang="es-ES" sz="1200" dirty="0" smtClean="0"/>
              <a:t>Morales González, M; Vázquez </a:t>
            </a:r>
            <a:r>
              <a:rPr lang="es-ES" sz="1200" dirty="0" err="1" smtClean="0"/>
              <a:t>Gandullo</a:t>
            </a:r>
            <a:r>
              <a:rPr lang="es-ES" sz="1200" dirty="0" smtClean="0"/>
              <a:t>, E; España Domínguez, C; Hidalgo Molina, A; González-Moya Rodríguez-M, E; </a:t>
            </a:r>
            <a:r>
              <a:rPr lang="es-ES" sz="1200" dirty="0" err="1" smtClean="0"/>
              <a:t>Montoro</a:t>
            </a:r>
            <a:r>
              <a:rPr lang="es-ES" sz="1200" dirty="0" smtClean="0"/>
              <a:t> Ballesteros, F. H. U. Puerta del Mar (Cádiz) </a:t>
            </a:r>
            <a:endParaRPr lang="es-ES" sz="1200" dirty="0"/>
          </a:p>
        </p:txBody>
      </p:sp>
      <p:sp>
        <p:nvSpPr>
          <p:cNvPr id="3" name="2 Rectángulo"/>
          <p:cNvSpPr/>
          <p:nvPr/>
        </p:nvSpPr>
        <p:spPr>
          <a:xfrm>
            <a:off x="107504" y="1275606"/>
            <a:ext cx="3456384" cy="720080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solidFill>
                  <a:schemeClr val="tx1"/>
                </a:solidFill>
              </a:rPr>
              <a:t>Objetivo: Analizar los pacientes con seguimiento en consulta de neumología tras hospitalización por neumonía COVID-19. </a:t>
            </a:r>
            <a:endParaRPr lang="es-ES" sz="1200" dirty="0" smtClean="0">
              <a:solidFill>
                <a:schemeClr val="tx1"/>
              </a:solidFill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-18256" y="2139702"/>
            <a:ext cx="9180512" cy="0"/>
          </a:xfrm>
          <a:prstGeom prst="line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Rectángulo redondeado"/>
          <p:cNvSpPr/>
          <p:nvPr/>
        </p:nvSpPr>
        <p:spPr>
          <a:xfrm>
            <a:off x="58024" y="2211710"/>
            <a:ext cx="1201608" cy="288032"/>
          </a:xfrm>
          <a:prstGeom prst="round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RESULTADOS</a:t>
            </a:r>
            <a:endParaRPr lang="es-ES" sz="1400" dirty="0"/>
          </a:p>
        </p:txBody>
      </p:sp>
      <p:sp>
        <p:nvSpPr>
          <p:cNvPr id="4" name="3 Rectángulo"/>
          <p:cNvSpPr/>
          <p:nvPr/>
        </p:nvSpPr>
        <p:spPr>
          <a:xfrm>
            <a:off x="3707904" y="1275606"/>
            <a:ext cx="5328592" cy="72008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Material y Métodos: Estudio descriptivo prospectivo de pacientes en seguimiento por Neumología tras hospitalización por neumonía COVID-19 durante el periodo Mayo-2020 hasta Enero-2021. </a:t>
            </a:r>
            <a:endParaRPr lang="es-ES" sz="1400" dirty="0"/>
          </a:p>
        </p:txBody>
      </p:sp>
      <p:sp>
        <p:nvSpPr>
          <p:cNvPr id="8" name="7 Rectángulo"/>
          <p:cNvSpPr/>
          <p:nvPr/>
        </p:nvSpPr>
        <p:spPr>
          <a:xfrm>
            <a:off x="107504" y="2598745"/>
            <a:ext cx="3384376" cy="1512168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/>
              <a:t>Se incluyeron un total de </a:t>
            </a:r>
            <a:r>
              <a:rPr lang="es-ES" sz="1400" b="1" dirty="0" smtClean="0"/>
              <a:t>70 pacientes</a:t>
            </a:r>
            <a:r>
              <a:rPr lang="es-ES" sz="1400" dirty="0" smtClean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/>
              <a:t>70% hombres y 30% mujeres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/>
              <a:t>Edad media: </a:t>
            </a:r>
            <a:r>
              <a:rPr lang="es-ES" sz="1400" b="1" dirty="0" smtClean="0"/>
              <a:t>62 ± 11,8años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/>
              <a:t>El 41,4% era exfumador, el 45,7% nunca fumador y el 5,7% fumador activo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/>
              <a:t>El </a:t>
            </a:r>
            <a:r>
              <a:rPr lang="es-ES" sz="1400" dirty="0" smtClean="0"/>
              <a:t>8,6% tenía EPOC, el 12,9% AOS y el 5,7% asma bronquial.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635896" y="2211710"/>
            <a:ext cx="5472608" cy="293179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3707904" y="2310711"/>
            <a:ext cx="864096" cy="288033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00" b="1" dirty="0" smtClean="0"/>
          </a:p>
          <a:p>
            <a:pPr algn="ctr"/>
            <a:endParaRPr lang="es-ES" sz="1200" b="1" dirty="0" smtClean="0"/>
          </a:p>
          <a:p>
            <a:pPr algn="ctr"/>
            <a:r>
              <a:rPr lang="es-ES" sz="1400" b="1" dirty="0" smtClean="0"/>
              <a:t>INGRESO</a:t>
            </a:r>
          </a:p>
          <a:p>
            <a:pPr algn="ctr"/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4572000" y="2268909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 smtClean="0"/>
              <a:t>Infiltrado en radiografía simple: 92.9%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 smtClean="0"/>
              <a:t>Realización de TC de tórax: 50% </a:t>
            </a:r>
            <a:endParaRPr lang="es-ES" sz="1200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730574"/>
            <a:ext cx="3456384" cy="1368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11 CuadroTexto"/>
          <p:cNvSpPr txBox="1"/>
          <p:nvPr/>
        </p:nvSpPr>
        <p:spPr>
          <a:xfrm>
            <a:off x="3707904" y="4189478"/>
            <a:ext cx="53285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Tratamiento: </a:t>
            </a:r>
            <a:r>
              <a:rPr lang="es-ES" sz="1400" b="1" dirty="0" smtClean="0"/>
              <a:t>Corticoides 97,1% </a:t>
            </a:r>
          </a:p>
          <a:p>
            <a:r>
              <a:rPr lang="es-ES" sz="1400" dirty="0" smtClean="0"/>
              <a:t>El 4,4% precisó VMNI y el 13,2% CNAF </a:t>
            </a:r>
          </a:p>
          <a:p>
            <a:r>
              <a:rPr lang="es-ES" sz="1400" dirty="0" smtClean="0"/>
              <a:t>Ingreso en UCI en 10 pacientes </a:t>
            </a:r>
            <a:r>
              <a:rPr lang="es-ES" sz="1400" b="1" dirty="0" smtClean="0"/>
              <a:t>(14,3%) </a:t>
            </a:r>
            <a:r>
              <a:rPr lang="es-ES" sz="1400" dirty="0" smtClean="0"/>
              <a:t>con necesidad de intubación en el 60% de los casos.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18592" y="3651175"/>
            <a:ext cx="8928992" cy="14715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solidFill>
                  <a:schemeClr val="tx1"/>
                </a:solidFill>
              </a:rPr>
              <a:t>La evolución radiológica es favorable sin observar empeoramiento de la función pulmonar. Es importante mantener el seguimiento de estos pacientes para conocer el grado de afectación a nivel pulmonar a largo plazo. </a:t>
            </a:r>
            <a:endParaRPr lang="es-ES" sz="1600" dirty="0">
              <a:solidFill>
                <a:schemeClr val="tx1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07504" y="29002"/>
            <a:ext cx="8928992" cy="19389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 smtClean="0"/>
              <a:t>Primera Revisión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 smtClean="0"/>
              <a:t>Tiempo desde el alta: </a:t>
            </a:r>
            <a:r>
              <a:rPr lang="es-ES" sz="1200" b="1" dirty="0" smtClean="0"/>
              <a:t>36,45 días.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 smtClean="0"/>
              <a:t>Síntomas: 27,9% asintomáticos, siendo el síntoma más frecuente </a:t>
            </a:r>
            <a:r>
              <a:rPr lang="es-ES" sz="1200" b="1" dirty="0" smtClean="0"/>
              <a:t>disnea de esfuerzo y astenia</a:t>
            </a:r>
            <a:r>
              <a:rPr lang="es-ES" sz="1200" dirty="0" smtClean="0"/>
              <a:t> en el 25%.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 smtClean="0"/>
              <a:t>Pruebas complementarias: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200" dirty="0" smtClean="0"/>
              <a:t>Radiografía de tórax: 25,7%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200" dirty="0" smtClean="0"/>
              <a:t>TC de tórax: 10%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200" dirty="0" smtClean="0"/>
              <a:t>PFR: 10%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200" dirty="0" smtClean="0"/>
              <a:t>TM6M: 2,9%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b="1" dirty="0" smtClean="0"/>
              <a:t>El 35,3% recibió tratamiento con GC orales tras la primera revisión, observándose una relación estadísticamente significativa entre la prescripción de GCO y la presencia de síntomas (p=0,031). </a:t>
            </a:r>
            <a:endParaRPr lang="es-ES" sz="12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107504" y="1984000"/>
            <a:ext cx="8928992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 smtClean="0"/>
              <a:t>Segunda Revisión: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 smtClean="0"/>
              <a:t>En 46 pacientes (65,7%)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 smtClean="0"/>
              <a:t>Tiempo media entre ambas consultas: </a:t>
            </a:r>
            <a:r>
              <a:rPr lang="es-ES" sz="1200" b="1" dirty="0" smtClean="0"/>
              <a:t>64,82 días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 smtClean="0"/>
              <a:t>Síntoma más frecuente: Astenia (20%)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b="1" dirty="0" smtClean="0"/>
              <a:t>El 71,7% se realizó TC de tórax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 smtClean="0"/>
              <a:t>El 77,8% se realizó PFR.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 smtClean="0"/>
              <a:t>EL 62,9% fue dado de alta y el 30,1% mantuvo seguimiento.</a:t>
            </a:r>
          </a:p>
          <a:p>
            <a:endParaRPr lang="es-ES" sz="1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082" y="1984000"/>
            <a:ext cx="1796353" cy="1553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18592" y="3539213"/>
            <a:ext cx="1213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/>
              <a:t>CONCLUSION</a:t>
            </a:r>
            <a:r>
              <a:rPr lang="es-ES" dirty="0" smtClean="0"/>
              <a:t> </a:t>
            </a:r>
            <a:endParaRPr lang="es-E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1" y="1984000"/>
            <a:ext cx="2592289" cy="1553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378</Words>
  <Application>Microsoft Office PowerPoint</Application>
  <PresentationFormat>Presentación en pantalla (16:9)</PresentationFormat>
  <Paragraphs>39</Paragraphs>
  <Slides>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Maria Morales Gonzalez</cp:lastModifiedBy>
  <cp:revision>28</cp:revision>
  <dcterms:created xsi:type="dcterms:W3CDTF">2021-06-21T11:13:42Z</dcterms:created>
  <dcterms:modified xsi:type="dcterms:W3CDTF">2021-09-09T17:51:07Z</dcterms:modified>
</cp:coreProperties>
</file>